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Heebo Black" pitchFamily="2" charset="-79"/>
      <p:regular r:id="rId17"/>
      <p:bold r:id="rId18"/>
    </p:embeddedFont>
    <p:embeddedFont>
      <p:font typeface="Heebo Bold" pitchFamily="2" charset="-79"/>
      <p:regular r:id="rId19"/>
      <p:bold r:id="rId20"/>
    </p:embeddedFont>
    <p:embeddedFont>
      <p:font typeface="Heebo Bold Bold" pitchFamily="2" charset="-79"/>
      <p:regular r:id="rId21"/>
      <p:bold r:id="rId22"/>
    </p:embeddedFont>
    <p:embeddedFont>
      <p:font typeface="Heebo Regular" pitchFamily="2" charset="-79"/>
      <p:regular r:id="rId23"/>
    </p:embeddedFont>
    <p:embeddedFont>
      <p:font typeface="Heebo Regular Bold" pitchFamily="2" charset="-79"/>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93" autoAdjust="0"/>
    <p:restoredTop sz="94556" autoAdjust="0"/>
  </p:normalViewPr>
  <p:slideViewPr>
    <p:cSldViewPr>
      <p:cViewPr varScale="1">
        <p:scale>
          <a:sx n="52" d="100"/>
          <a:sy n="52" d="100"/>
        </p:scale>
        <p:origin x="35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Interesting we're now in a time of social distancing and I'm presenting on this. This issue is now even more important and a great time to reflect on this subject as we take a step back and learn to appreciate the connections we do have as we're forced into social "isolation". Communicating digitally is the new norm and it's time right now and I feel it's time we take a hard look at the way that we interact with each other online.</a:t>
            </a:r>
          </a:p>
          <a:p>
            <a:pPr lvl="0"/>
            <a:endParaRPr lang="en-US"/>
          </a:p>
          <a:p>
            <a:pPr lvl="0"/>
            <a:r>
              <a:rPr lang="en-US"/>
              <a:t>- What are our values?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That's up from 69% the previous year.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Every second, ~6000 Tweets are tweeted on Twitter, which corresponds to over 350,000 tweets sent per minute, 500 million tweets per day, and around 200 billion ntweets per year (via Brandwatch).</a:t>
            </a:r>
          </a:p>
          <a:p>
            <a:pPr lvl="0"/>
            <a:endParaRPr lang="en-US"/>
          </a:p>
          <a:p>
            <a:pPr lvl="0"/>
            <a:r>
              <a:rPr lang="en-US"/>
              <a:t>^ Work this in there somewhere?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linkedin.com/in/alex-brooks-67b2b03a/" TargetMode="External"/><Relationship Id="rId7" Type="http://schemas.openxmlformats.org/officeDocument/2006/relationships/hyperlink" Target="https://twitter.com/baka_brooks" TargetMode="Externa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medium.com/@baka_brooks" TargetMode="External"/><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s://github.com/bakabroo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2840" b="1612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2316496" y="4121216"/>
            <a:ext cx="4942804" cy="2173094"/>
            <a:chOff x="0" y="0"/>
            <a:chExt cx="6590405" cy="2897459"/>
          </a:xfrm>
        </p:grpSpPr>
        <p:sp>
          <p:nvSpPr>
            <p:cNvPr id="3" name="AutoShape 3"/>
            <p:cNvSpPr/>
            <p:nvPr/>
          </p:nvSpPr>
          <p:spPr>
            <a:xfrm>
              <a:off x="0" y="0"/>
              <a:ext cx="6590405" cy="12700"/>
            </a:xfrm>
            <a:prstGeom prst="rect">
              <a:avLst/>
            </a:prstGeom>
            <a:solidFill>
              <a:srgbClr val="F8F8F8"/>
            </a:solidFill>
          </p:spPr>
        </p:sp>
        <p:sp>
          <p:nvSpPr>
            <p:cNvPr id="4" name="TextBox 4"/>
            <p:cNvSpPr txBox="1"/>
            <p:nvPr/>
          </p:nvSpPr>
          <p:spPr>
            <a:xfrm>
              <a:off x="0" y="780953"/>
              <a:ext cx="6590405" cy="1278403"/>
            </a:xfrm>
            <a:prstGeom prst="rect">
              <a:avLst/>
            </a:prstGeom>
          </p:spPr>
          <p:txBody>
            <a:bodyPr lIns="0" tIns="0" rIns="0" bIns="0" rtlCol="0" anchor="t">
              <a:spAutoFit/>
            </a:bodyPr>
            <a:lstStyle/>
            <a:p>
              <a:pPr algn="ctr">
                <a:lnSpc>
                  <a:spcPts val="3919"/>
                </a:lnSpc>
                <a:spcBef>
                  <a:spcPct val="0"/>
                </a:spcBef>
              </a:pPr>
              <a:r>
                <a:rPr lang="en-US" sz="2800">
                  <a:solidFill>
                    <a:srgbClr val="F8F8F8"/>
                  </a:solidFill>
                  <a:latin typeface="Heebo Regular"/>
                </a:rPr>
                <a:t>Creating inclusive social spaces</a:t>
              </a:r>
            </a:p>
          </p:txBody>
        </p:sp>
        <p:sp>
          <p:nvSpPr>
            <p:cNvPr id="5" name="AutoShape 5"/>
            <p:cNvSpPr/>
            <p:nvPr/>
          </p:nvSpPr>
          <p:spPr>
            <a:xfrm>
              <a:off x="0" y="2884759"/>
              <a:ext cx="6590405" cy="12700"/>
            </a:xfrm>
            <a:prstGeom prst="rect">
              <a:avLst/>
            </a:prstGeom>
            <a:solidFill>
              <a:srgbClr val="F8F8F8"/>
            </a:solidFill>
          </p:spPr>
        </p:sp>
      </p:grpSp>
      <p:sp>
        <p:nvSpPr>
          <p:cNvPr id="6" name="TextBox 6"/>
          <p:cNvSpPr txBox="1"/>
          <p:nvPr/>
        </p:nvSpPr>
        <p:spPr>
          <a:xfrm>
            <a:off x="1379167" y="1875993"/>
            <a:ext cx="9905726" cy="6535015"/>
          </a:xfrm>
          <a:prstGeom prst="rect">
            <a:avLst/>
          </a:prstGeom>
        </p:spPr>
        <p:txBody>
          <a:bodyPr lIns="0" tIns="0" rIns="0" bIns="0" rtlCol="0" anchor="t">
            <a:spAutoFit/>
          </a:bodyPr>
          <a:lstStyle/>
          <a:p>
            <a:pPr>
              <a:lnSpc>
                <a:spcPts val="17280"/>
              </a:lnSpc>
            </a:pPr>
            <a:r>
              <a:rPr lang="en-US" sz="14400">
                <a:solidFill>
                  <a:srgbClr val="F8F8F8"/>
                </a:solidFill>
                <a:latin typeface="Heebo Black"/>
              </a:rPr>
              <a:t>Passion Project (WT)</a:t>
            </a:r>
          </a:p>
        </p:txBody>
      </p:sp>
      <p:sp>
        <p:nvSpPr>
          <p:cNvPr id="7" name="TextBox 7"/>
          <p:cNvSpPr txBox="1"/>
          <p:nvPr/>
        </p:nvSpPr>
        <p:spPr>
          <a:xfrm>
            <a:off x="12316496" y="7903398"/>
            <a:ext cx="4942804" cy="479560"/>
          </a:xfrm>
          <a:prstGeom prst="rect">
            <a:avLst/>
          </a:prstGeom>
        </p:spPr>
        <p:txBody>
          <a:bodyPr lIns="0" tIns="0" rIns="0" bIns="0" rtlCol="0" anchor="t">
            <a:spAutoFit/>
          </a:bodyPr>
          <a:lstStyle/>
          <a:p>
            <a:pPr algn="ctr">
              <a:lnSpc>
                <a:spcPts val="3919"/>
              </a:lnSpc>
              <a:spcBef>
                <a:spcPct val="0"/>
              </a:spcBef>
            </a:pPr>
            <a:r>
              <a:rPr lang="en-US" sz="2800">
                <a:solidFill>
                  <a:srgbClr val="F8F8F8"/>
                </a:solidFill>
                <a:latin typeface="Heebo Regular"/>
              </a:rPr>
              <a:t>Alex Brooks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654" r="654"/>
          <a:stretch>
            <a:fillRect/>
          </a:stretch>
        </p:blipFill>
        <p:spPr>
          <a:xfrm>
            <a:off x="0" y="0"/>
            <a:ext cx="8881154" cy="10287000"/>
          </a:xfrm>
          <a:prstGeom prst="rect">
            <a:avLst/>
          </a:prstGeom>
        </p:spPr>
      </p:pic>
      <p:grpSp>
        <p:nvGrpSpPr>
          <p:cNvPr id="3" name="Group 3"/>
          <p:cNvGrpSpPr/>
          <p:nvPr/>
        </p:nvGrpSpPr>
        <p:grpSpPr>
          <a:xfrm>
            <a:off x="10212206" y="6854651"/>
            <a:ext cx="7047094" cy="2403649"/>
            <a:chOff x="0" y="0"/>
            <a:chExt cx="9396126" cy="3204865"/>
          </a:xfrm>
        </p:grpSpPr>
        <p:sp>
          <p:nvSpPr>
            <p:cNvPr id="4" name="TextBox 4"/>
            <p:cNvSpPr txBox="1"/>
            <p:nvPr/>
          </p:nvSpPr>
          <p:spPr>
            <a:xfrm>
              <a:off x="0" y="731269"/>
              <a:ext cx="9396126" cy="483437"/>
            </a:xfrm>
            <a:prstGeom prst="rect">
              <a:avLst/>
            </a:prstGeom>
          </p:spPr>
          <p:txBody>
            <a:bodyPr lIns="0" tIns="0" rIns="0" bIns="0" rtlCol="0" anchor="t">
              <a:spAutoFit/>
            </a:bodyPr>
            <a:lstStyle/>
            <a:p>
              <a:pPr algn="r">
                <a:lnSpc>
                  <a:spcPts val="3150"/>
                </a:lnSpc>
              </a:pPr>
              <a:r>
                <a:rPr lang="en-US" sz="2100" spc="21">
                  <a:solidFill>
                    <a:srgbClr val="000000"/>
                  </a:solidFill>
                  <a:latin typeface="Heebo Regular"/>
                </a:rPr>
                <a:t>brooks.alexr@gmail.com</a:t>
              </a:r>
            </a:p>
          </p:txBody>
        </p:sp>
        <p:sp>
          <p:nvSpPr>
            <p:cNvPr id="5" name="TextBox 5"/>
            <p:cNvSpPr txBox="1"/>
            <p:nvPr/>
          </p:nvSpPr>
          <p:spPr>
            <a:xfrm>
              <a:off x="0" y="-38100"/>
              <a:ext cx="9396126" cy="520242"/>
            </a:xfrm>
            <a:prstGeom prst="rect">
              <a:avLst/>
            </a:prstGeom>
          </p:spPr>
          <p:txBody>
            <a:bodyPr lIns="0" tIns="0" rIns="0" bIns="0" rtlCol="0" anchor="t">
              <a:spAutoFit/>
            </a:bodyPr>
            <a:lstStyle/>
            <a:p>
              <a:pPr algn="r">
                <a:lnSpc>
                  <a:spcPts val="3359"/>
                </a:lnSpc>
                <a:spcBef>
                  <a:spcPct val="0"/>
                </a:spcBef>
              </a:pPr>
              <a:r>
                <a:rPr lang="en-US" sz="2400" spc="24">
                  <a:solidFill>
                    <a:srgbClr val="000000"/>
                  </a:solidFill>
                  <a:latin typeface="Heebo Bold Bold"/>
                </a:rPr>
                <a:t>EMAIL ADDRESS</a:t>
              </a:r>
            </a:p>
          </p:txBody>
        </p:sp>
        <p:sp>
          <p:nvSpPr>
            <p:cNvPr id="6" name="TextBox 6"/>
            <p:cNvSpPr txBox="1"/>
            <p:nvPr/>
          </p:nvSpPr>
          <p:spPr>
            <a:xfrm>
              <a:off x="0" y="2721429"/>
              <a:ext cx="9396126" cy="483437"/>
            </a:xfrm>
            <a:prstGeom prst="rect">
              <a:avLst/>
            </a:prstGeom>
          </p:spPr>
          <p:txBody>
            <a:bodyPr lIns="0" tIns="0" rIns="0" bIns="0" rtlCol="0" anchor="t">
              <a:spAutoFit/>
            </a:bodyPr>
            <a:lstStyle/>
            <a:p>
              <a:pPr algn="r">
                <a:lnSpc>
                  <a:spcPts val="3150"/>
                </a:lnSpc>
              </a:pPr>
              <a:r>
                <a:rPr lang="en-US" sz="2100" spc="21">
                  <a:solidFill>
                    <a:srgbClr val="000000"/>
                  </a:solidFill>
                  <a:latin typeface="Heebo Regular"/>
                </a:rPr>
                <a:t>(757) 561  - 8904</a:t>
              </a:r>
            </a:p>
          </p:txBody>
        </p:sp>
        <p:sp>
          <p:nvSpPr>
            <p:cNvPr id="7" name="TextBox 7"/>
            <p:cNvSpPr txBox="1"/>
            <p:nvPr/>
          </p:nvSpPr>
          <p:spPr>
            <a:xfrm>
              <a:off x="0" y="1952060"/>
              <a:ext cx="9396126" cy="520242"/>
            </a:xfrm>
            <a:prstGeom prst="rect">
              <a:avLst/>
            </a:prstGeom>
          </p:spPr>
          <p:txBody>
            <a:bodyPr lIns="0" tIns="0" rIns="0" bIns="0" rtlCol="0" anchor="t">
              <a:spAutoFit/>
            </a:bodyPr>
            <a:lstStyle/>
            <a:p>
              <a:pPr algn="r">
                <a:lnSpc>
                  <a:spcPts val="3359"/>
                </a:lnSpc>
                <a:spcBef>
                  <a:spcPct val="0"/>
                </a:spcBef>
              </a:pPr>
              <a:r>
                <a:rPr lang="en-US" sz="2400" spc="24">
                  <a:solidFill>
                    <a:srgbClr val="000000"/>
                  </a:solidFill>
                  <a:latin typeface="Heebo Bold Bold"/>
                </a:rPr>
                <a:t>PHONE NUMBER</a:t>
              </a:r>
            </a:p>
          </p:txBody>
        </p:sp>
      </p:grpSp>
      <p:pic>
        <p:nvPicPr>
          <p:cNvPr id="8" name="Picture 8">
            <a:hlinkClick r:id="rId3"/>
          </p:cNvPr>
          <p:cNvPicPr>
            <a:picLocks noChangeAspect="1"/>
          </p:cNvPicPr>
          <p:nvPr/>
        </p:nvPicPr>
        <p:blipFill>
          <a:blip r:embed="rId4"/>
          <a:srcRect/>
          <a:stretch>
            <a:fillRect/>
          </a:stretch>
        </p:blipFill>
        <p:spPr>
          <a:xfrm>
            <a:off x="9967895" y="4088418"/>
            <a:ext cx="1551547" cy="1319426"/>
          </a:xfrm>
          <a:prstGeom prst="rect">
            <a:avLst/>
          </a:prstGeom>
        </p:spPr>
      </p:pic>
      <p:pic>
        <p:nvPicPr>
          <p:cNvPr id="9" name="Picture 9">
            <a:hlinkClick r:id="rId5"/>
          </p:cNvPr>
          <p:cNvPicPr>
            <a:picLocks noChangeAspect="1"/>
          </p:cNvPicPr>
          <p:nvPr/>
        </p:nvPicPr>
        <p:blipFill>
          <a:blip r:embed="rId6"/>
          <a:srcRect/>
          <a:stretch>
            <a:fillRect/>
          </a:stretch>
        </p:blipFill>
        <p:spPr>
          <a:xfrm>
            <a:off x="15939874" y="4088418"/>
            <a:ext cx="1319426" cy="1319426"/>
          </a:xfrm>
          <a:prstGeom prst="rect">
            <a:avLst/>
          </a:prstGeom>
        </p:spPr>
      </p:pic>
      <p:pic>
        <p:nvPicPr>
          <p:cNvPr id="10" name="Picture 10">
            <a:hlinkClick r:id="rId7"/>
          </p:cNvPr>
          <p:cNvPicPr>
            <a:picLocks noChangeAspect="1"/>
          </p:cNvPicPr>
          <p:nvPr/>
        </p:nvPicPr>
        <p:blipFill>
          <a:blip r:embed="rId8"/>
          <a:srcRect/>
          <a:stretch>
            <a:fillRect/>
          </a:stretch>
        </p:blipFill>
        <p:spPr>
          <a:xfrm>
            <a:off x="13972155" y="4040033"/>
            <a:ext cx="1416195" cy="1416195"/>
          </a:xfrm>
          <a:prstGeom prst="rect">
            <a:avLst/>
          </a:prstGeom>
        </p:spPr>
      </p:pic>
      <p:pic>
        <p:nvPicPr>
          <p:cNvPr id="11" name="Picture 11">
            <a:hlinkClick r:id="rId9"/>
          </p:cNvPr>
          <p:cNvPicPr>
            <a:picLocks noChangeAspect="1"/>
          </p:cNvPicPr>
          <p:nvPr/>
        </p:nvPicPr>
        <p:blipFill>
          <a:blip r:embed="rId10"/>
          <a:srcRect/>
          <a:stretch>
            <a:fillRect/>
          </a:stretch>
        </p:blipFill>
        <p:spPr>
          <a:xfrm>
            <a:off x="11893424" y="3996747"/>
            <a:ext cx="1502768" cy="1502768"/>
          </a:xfrm>
          <a:prstGeom prst="rect">
            <a:avLst/>
          </a:prstGeom>
        </p:spPr>
      </p:pic>
      <p:sp>
        <p:nvSpPr>
          <p:cNvPr id="12" name="TextBox 12"/>
          <p:cNvSpPr txBox="1"/>
          <p:nvPr/>
        </p:nvSpPr>
        <p:spPr>
          <a:xfrm>
            <a:off x="11346705" y="1733906"/>
            <a:ext cx="5912595" cy="970761"/>
          </a:xfrm>
          <a:prstGeom prst="rect">
            <a:avLst/>
          </a:prstGeom>
        </p:spPr>
        <p:txBody>
          <a:bodyPr lIns="0" tIns="0" rIns="0" bIns="0" rtlCol="0" anchor="t">
            <a:spAutoFit/>
          </a:bodyPr>
          <a:lstStyle/>
          <a:p>
            <a:pPr algn="r">
              <a:lnSpc>
                <a:spcPts val="7680"/>
              </a:lnSpc>
            </a:pPr>
            <a:r>
              <a:rPr lang="en-US" sz="6400" spc="192">
                <a:solidFill>
                  <a:srgbClr val="38B6FF"/>
                </a:solidFill>
                <a:latin typeface="Heebo Bo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a:off x="7412974" y="1028700"/>
            <a:ext cx="9525" cy="9981864"/>
          </a:xfrm>
          <a:prstGeom prst="rect">
            <a:avLst/>
          </a:prstGeom>
          <a:solidFill>
            <a:srgbClr val="2D322B"/>
          </a:solidFill>
        </p:spPr>
      </p:sp>
      <p:sp>
        <p:nvSpPr>
          <p:cNvPr id="3" name="TextBox 3"/>
          <p:cNvSpPr txBox="1"/>
          <p:nvPr/>
        </p:nvSpPr>
        <p:spPr>
          <a:xfrm>
            <a:off x="8304326" y="990600"/>
            <a:ext cx="8954974" cy="6257637"/>
          </a:xfrm>
          <a:prstGeom prst="rect">
            <a:avLst/>
          </a:prstGeom>
        </p:spPr>
        <p:txBody>
          <a:bodyPr lIns="0" tIns="0" rIns="0" bIns="0" rtlCol="0" anchor="t">
            <a:spAutoFit/>
          </a:bodyPr>
          <a:lstStyle/>
          <a:p>
            <a:pPr>
              <a:lnSpc>
                <a:spcPts val="3359"/>
              </a:lnSpc>
              <a:spcBef>
                <a:spcPct val="0"/>
              </a:spcBef>
            </a:pPr>
            <a:r>
              <a:rPr lang="en-US" sz="2400">
                <a:solidFill>
                  <a:srgbClr val="455241"/>
                </a:solidFill>
                <a:latin typeface="Heebo Regular"/>
              </a:rPr>
              <a:t>Social media as a whole is the new face of the modern day ad industry. Everyday, platforms are in a constant battle for consumer attention as their sole focus is to monetize that attention in a cycle dubbed the </a:t>
            </a:r>
            <a:r>
              <a:rPr lang="en-US" sz="2400" u="sng">
                <a:solidFill>
                  <a:srgbClr val="455241"/>
                </a:solidFill>
                <a:latin typeface="Heebo Regular"/>
              </a:rPr>
              <a:t>"attention economy"</a:t>
            </a:r>
            <a:r>
              <a:rPr lang="en-US" sz="2400">
                <a:solidFill>
                  <a:srgbClr val="455241"/>
                </a:solidFill>
                <a:latin typeface="Heebo Regular"/>
              </a:rPr>
              <a:t>. But what remains unseen is the impact that the constant bombardment of "content" has had on society, especially to young people. In a world that favors the sources that draw the most attention, we've lost what it means to be authentic in favor of flamboyant personas.</a:t>
            </a:r>
          </a:p>
          <a:p>
            <a:pPr>
              <a:lnSpc>
                <a:spcPts val="3359"/>
              </a:lnSpc>
              <a:spcBef>
                <a:spcPct val="0"/>
              </a:spcBef>
            </a:pPr>
            <a:endParaRPr lang="en-US" sz="2400">
              <a:solidFill>
                <a:srgbClr val="455241"/>
              </a:solidFill>
              <a:latin typeface="Heebo Regular"/>
            </a:endParaRPr>
          </a:p>
          <a:p>
            <a:pPr>
              <a:lnSpc>
                <a:spcPts val="3360"/>
              </a:lnSpc>
              <a:spcBef>
                <a:spcPct val="0"/>
              </a:spcBef>
            </a:pPr>
            <a:r>
              <a:rPr lang="en-US" sz="2399">
                <a:solidFill>
                  <a:srgbClr val="455241"/>
                </a:solidFill>
                <a:latin typeface="Heebo Regular"/>
              </a:rPr>
              <a:t>The aim for my project is to create healthier digital spaces. I want to promote meaningful interactions and foster real relationships between people. To find connections without the need for a flood of content, but by trying to find a deeper understanding of an individual using other attributes of their digital footprint.</a:t>
            </a:r>
          </a:p>
        </p:txBody>
      </p:sp>
      <p:sp>
        <p:nvSpPr>
          <p:cNvPr id="4" name="TextBox 4"/>
          <p:cNvSpPr txBox="1"/>
          <p:nvPr/>
        </p:nvSpPr>
        <p:spPr>
          <a:xfrm>
            <a:off x="604486" y="1085850"/>
            <a:ext cx="6007649" cy="910216"/>
          </a:xfrm>
          <a:prstGeom prst="rect">
            <a:avLst/>
          </a:prstGeom>
        </p:spPr>
        <p:txBody>
          <a:bodyPr lIns="0" tIns="0" rIns="0" bIns="0" rtlCol="0" anchor="t">
            <a:spAutoFit/>
          </a:bodyPr>
          <a:lstStyle/>
          <a:p>
            <a:pPr algn="r">
              <a:lnSpc>
                <a:spcPts val="7040"/>
              </a:lnSpc>
            </a:pPr>
            <a:r>
              <a:rPr lang="en-US" sz="6400">
                <a:solidFill>
                  <a:srgbClr val="38B6FF"/>
                </a:solidFill>
                <a:latin typeface="Heebo Bold"/>
              </a:rPr>
              <a:t>INTRODUCTION</a:t>
            </a:r>
          </a:p>
        </p:txBody>
      </p:sp>
      <p:sp>
        <p:nvSpPr>
          <p:cNvPr id="5" name="TextBox 5"/>
          <p:cNvSpPr txBox="1"/>
          <p:nvPr/>
        </p:nvSpPr>
        <p:spPr>
          <a:xfrm>
            <a:off x="8304326" y="8115999"/>
            <a:ext cx="8954974" cy="395840"/>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Bold"/>
              </a:rPr>
              <a:t>COME BACK AND SYNTHESIZE THIS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22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15829"/>
          <a:stretch>
            <a:fillRect/>
          </a:stretch>
        </p:blipFill>
        <p:spPr>
          <a:xfrm>
            <a:off x="-2961172" y="0"/>
            <a:ext cx="15381789" cy="10287000"/>
          </a:xfrm>
          <a:prstGeom prst="rect">
            <a:avLst/>
          </a:prstGeom>
        </p:spPr>
      </p:pic>
      <p:grpSp>
        <p:nvGrpSpPr>
          <p:cNvPr id="3" name="Group 3"/>
          <p:cNvGrpSpPr/>
          <p:nvPr/>
        </p:nvGrpSpPr>
        <p:grpSpPr>
          <a:xfrm>
            <a:off x="2417792" y="3009464"/>
            <a:ext cx="7535551" cy="4268073"/>
            <a:chOff x="0" y="0"/>
            <a:chExt cx="10047402" cy="5690763"/>
          </a:xfrm>
        </p:grpSpPr>
        <p:grpSp>
          <p:nvGrpSpPr>
            <p:cNvPr id="4" name="Group 4"/>
            <p:cNvGrpSpPr/>
            <p:nvPr/>
          </p:nvGrpSpPr>
          <p:grpSpPr>
            <a:xfrm>
              <a:off x="0" y="0"/>
              <a:ext cx="10047402" cy="5690763"/>
              <a:chOff x="0" y="0"/>
              <a:chExt cx="46547159" cy="26363917"/>
            </a:xfrm>
          </p:grpSpPr>
          <p:sp>
            <p:nvSpPr>
              <p:cNvPr id="5" name="Freeform 5"/>
              <p:cNvSpPr/>
              <p:nvPr/>
            </p:nvSpPr>
            <p:spPr>
              <a:xfrm>
                <a:off x="0" y="0"/>
                <a:ext cx="46547159" cy="26363916"/>
              </a:xfrm>
              <a:custGeom>
                <a:avLst/>
                <a:gdLst/>
                <a:ahLst/>
                <a:cxnLst/>
                <a:rect l="l" t="t" r="r" b="b"/>
                <a:pathLst>
                  <a:path w="46547159" h="26363916">
                    <a:moveTo>
                      <a:pt x="0" y="0"/>
                    </a:moveTo>
                    <a:lnTo>
                      <a:pt x="0" y="26363916"/>
                    </a:lnTo>
                    <a:lnTo>
                      <a:pt x="46547159" y="26363916"/>
                    </a:lnTo>
                    <a:lnTo>
                      <a:pt x="46547159" y="0"/>
                    </a:lnTo>
                    <a:lnTo>
                      <a:pt x="0" y="0"/>
                    </a:lnTo>
                    <a:close/>
                    <a:moveTo>
                      <a:pt x="46486198" y="26302956"/>
                    </a:moveTo>
                    <a:lnTo>
                      <a:pt x="59690" y="26302956"/>
                    </a:lnTo>
                    <a:lnTo>
                      <a:pt x="59690" y="59690"/>
                    </a:lnTo>
                    <a:lnTo>
                      <a:pt x="46486198" y="59690"/>
                    </a:lnTo>
                    <a:lnTo>
                      <a:pt x="46486198" y="26302956"/>
                    </a:lnTo>
                    <a:close/>
                  </a:path>
                </a:pathLst>
              </a:custGeom>
              <a:solidFill>
                <a:srgbClr val="F8F8F8"/>
              </a:solidFill>
            </p:spPr>
          </p:sp>
        </p:grpSp>
        <p:sp>
          <p:nvSpPr>
            <p:cNvPr id="6" name="TextBox 6"/>
            <p:cNvSpPr txBox="1"/>
            <p:nvPr/>
          </p:nvSpPr>
          <p:spPr>
            <a:xfrm>
              <a:off x="1107406" y="1212815"/>
              <a:ext cx="7860871" cy="3861287"/>
            </a:xfrm>
            <a:prstGeom prst="rect">
              <a:avLst/>
            </a:prstGeom>
          </p:spPr>
          <p:txBody>
            <a:bodyPr lIns="0" tIns="0" rIns="0" bIns="0" rtlCol="0" anchor="t">
              <a:spAutoFit/>
            </a:bodyPr>
            <a:lstStyle/>
            <a:p>
              <a:pPr algn="ctr">
                <a:lnSpc>
                  <a:spcPts val="22000"/>
                </a:lnSpc>
              </a:pPr>
              <a:r>
                <a:rPr lang="en-US" sz="20000">
                  <a:solidFill>
                    <a:srgbClr val="F8F8F8"/>
                  </a:solidFill>
                  <a:latin typeface="Heebo Bold"/>
                </a:rPr>
                <a:t>73%</a:t>
              </a:r>
            </a:p>
          </p:txBody>
        </p:sp>
      </p:grpSp>
      <p:sp>
        <p:nvSpPr>
          <p:cNvPr id="7" name="TextBox 7"/>
          <p:cNvSpPr txBox="1"/>
          <p:nvPr/>
        </p:nvSpPr>
        <p:spPr>
          <a:xfrm>
            <a:off x="13552473" y="4507830"/>
            <a:ext cx="4012443" cy="1233239"/>
          </a:xfrm>
          <a:prstGeom prst="rect">
            <a:avLst/>
          </a:prstGeom>
        </p:spPr>
        <p:txBody>
          <a:bodyPr lIns="0" tIns="0" rIns="0" bIns="0" rtlCol="0" anchor="t">
            <a:spAutoFit/>
          </a:bodyPr>
          <a:lstStyle/>
          <a:p>
            <a:pPr>
              <a:lnSpc>
                <a:spcPts val="3360"/>
              </a:lnSpc>
              <a:spcBef>
                <a:spcPct val="0"/>
              </a:spcBef>
            </a:pPr>
            <a:r>
              <a:rPr lang="en-US" sz="2400">
                <a:solidFill>
                  <a:srgbClr val="F8F8F8"/>
                </a:solidFill>
                <a:latin typeface="Heebo Regular"/>
              </a:rPr>
              <a:t>of Gen Z (18-22 year olds), report "sometimes" or "always" feeling alone.</a:t>
            </a:r>
          </a:p>
        </p:txBody>
      </p:sp>
      <p:sp>
        <p:nvSpPr>
          <p:cNvPr id="8" name="TextBox 8"/>
          <p:cNvSpPr txBox="1"/>
          <p:nvPr/>
        </p:nvSpPr>
        <p:spPr>
          <a:xfrm>
            <a:off x="13898350" y="9451475"/>
            <a:ext cx="2021086" cy="396240"/>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Heebo Regular"/>
              </a:rPr>
              <a:t>ref: </a:t>
            </a:r>
            <a:r>
              <a:rPr lang="en-US" sz="2400" u="sng">
                <a:solidFill>
                  <a:srgbClr val="FFFFFF"/>
                </a:solidFill>
                <a:latin typeface="Heebo Regular"/>
              </a:rPr>
              <a:t>Cigna Corp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9144000" y="-1545822"/>
            <a:ext cx="9144000" cy="13716000"/>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sp>
        <p:nvSpPr>
          <p:cNvPr id="4" name="TextBox 4"/>
          <p:cNvSpPr txBox="1"/>
          <p:nvPr/>
        </p:nvSpPr>
        <p:spPr>
          <a:xfrm>
            <a:off x="1028700" y="3917796"/>
            <a:ext cx="6914227" cy="4582838"/>
          </a:xfrm>
          <a:prstGeom prst="rect">
            <a:avLst/>
          </a:prstGeom>
        </p:spPr>
        <p:txBody>
          <a:bodyPr lIns="0" tIns="0" rIns="0" bIns="0" rtlCol="0" anchor="t">
            <a:spAutoFit/>
          </a:bodyPr>
          <a:lstStyle/>
          <a:p>
            <a:pPr>
              <a:lnSpc>
                <a:spcPts val="3360"/>
              </a:lnSpc>
              <a:spcBef>
                <a:spcPct val="0"/>
              </a:spcBef>
            </a:pPr>
            <a:r>
              <a:rPr lang="en-US" sz="2400">
                <a:solidFill>
                  <a:srgbClr val="455241"/>
                </a:solidFill>
                <a:latin typeface="Heebo Regular"/>
              </a:rPr>
              <a:t>For this project, I am going to use three different data sources using Twitter and create a features set using NLP, network analysis, and personality classificationn. I will use these features to create a recommender system to connect Twitter users. My main goal is to use only retweets form the account timelinne, tweets that were favorited by the account, annd the accouts the person is following. This is to test the hypothesis that connenctionns can be made between people without havingn to use a catalog of original content.</a:t>
            </a:r>
          </a:p>
        </p:txBody>
      </p:sp>
      <p:sp>
        <p:nvSpPr>
          <p:cNvPr id="5" name="TextBox 5"/>
          <p:cNvSpPr txBox="1"/>
          <p:nvPr/>
        </p:nvSpPr>
        <p:spPr>
          <a:xfrm>
            <a:off x="1028700" y="1542211"/>
            <a:ext cx="6894086"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PROBLEM STATEMENT</a:t>
            </a:r>
          </a:p>
        </p:txBody>
      </p:sp>
      <p:sp>
        <p:nvSpPr>
          <p:cNvPr id="6" name="TextBox 6"/>
          <p:cNvSpPr txBox="1"/>
          <p:nvPr/>
        </p:nvSpPr>
        <p:spPr>
          <a:xfrm>
            <a:off x="1028700" y="9220200"/>
            <a:ext cx="8954974" cy="395840"/>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Bold"/>
              </a:rPr>
              <a:t>COME BACK AND SYNTHESIZE THIS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2"/>
          <a:srcRect/>
          <a:stretch>
            <a:fillRect/>
          </a:stretch>
        </p:blipFill>
        <p:spPr>
          <a:xfrm>
            <a:off x="11373891" y="4834011"/>
            <a:ext cx="2171966" cy="1628974"/>
          </a:xfrm>
          <a:prstGeom prst="rect">
            <a:avLst/>
          </a:prstGeom>
        </p:spPr>
      </p:pic>
      <p:pic>
        <p:nvPicPr>
          <p:cNvPr id="4" name="Picture 4"/>
          <p:cNvPicPr>
            <a:picLocks noChangeAspect="1"/>
          </p:cNvPicPr>
          <p:nvPr/>
        </p:nvPicPr>
        <p:blipFill>
          <a:blip r:embed="rId3"/>
          <a:srcRect/>
          <a:stretch>
            <a:fillRect/>
          </a:stretch>
        </p:blipFill>
        <p:spPr>
          <a:xfrm>
            <a:off x="11140511" y="6676570"/>
            <a:ext cx="2638727" cy="1022116"/>
          </a:xfrm>
          <a:prstGeom prst="rect">
            <a:avLst/>
          </a:prstGeom>
        </p:spPr>
      </p:pic>
      <p:pic>
        <p:nvPicPr>
          <p:cNvPr id="5" name="Picture 5"/>
          <p:cNvPicPr>
            <a:picLocks noChangeAspect="1"/>
          </p:cNvPicPr>
          <p:nvPr/>
        </p:nvPicPr>
        <p:blipFill>
          <a:blip r:embed="rId4"/>
          <a:srcRect/>
          <a:stretch>
            <a:fillRect/>
          </a:stretch>
        </p:blipFill>
        <p:spPr>
          <a:xfrm>
            <a:off x="931774" y="4834011"/>
            <a:ext cx="2413248" cy="1491186"/>
          </a:xfrm>
          <a:prstGeom prst="rect">
            <a:avLst/>
          </a:prstGeom>
        </p:spPr>
      </p:pic>
      <p:pic>
        <p:nvPicPr>
          <p:cNvPr id="6" name="Picture 6"/>
          <p:cNvPicPr>
            <a:picLocks noChangeAspect="1"/>
          </p:cNvPicPr>
          <p:nvPr/>
        </p:nvPicPr>
        <p:blipFill>
          <a:blip r:embed="rId5"/>
          <a:srcRect l="69335" t="44215" r="5778" b="36045"/>
          <a:stretch>
            <a:fillRect/>
          </a:stretch>
        </p:blipFill>
        <p:spPr>
          <a:xfrm>
            <a:off x="5800368" y="6726317"/>
            <a:ext cx="2688396" cy="1199438"/>
          </a:xfrm>
          <a:prstGeom prst="rect">
            <a:avLst/>
          </a:prstGeom>
        </p:spPr>
      </p:pic>
      <p:grpSp>
        <p:nvGrpSpPr>
          <p:cNvPr id="7" name="Group 7"/>
          <p:cNvGrpSpPr/>
          <p:nvPr/>
        </p:nvGrpSpPr>
        <p:grpSpPr>
          <a:xfrm rot="-10800000">
            <a:off x="383364" y="2654176"/>
            <a:ext cx="3510069" cy="2033960"/>
            <a:chOff x="0" y="0"/>
            <a:chExt cx="6224367" cy="3606800"/>
          </a:xfrm>
        </p:grpSpPr>
        <p:sp>
          <p:nvSpPr>
            <p:cNvPr id="8" name="Freeform 8"/>
            <p:cNvSpPr/>
            <p:nvPr/>
          </p:nvSpPr>
          <p:spPr>
            <a:xfrm>
              <a:off x="0" y="0"/>
              <a:ext cx="6224367" cy="3606800"/>
            </a:xfrm>
            <a:custGeom>
              <a:avLst/>
              <a:gdLst/>
              <a:ahLst/>
              <a:cxnLst/>
              <a:rect l="l" t="t" r="r" b="b"/>
              <a:pathLst>
                <a:path w="6224367" h="3606800">
                  <a:moveTo>
                    <a:pt x="6224367" y="0"/>
                  </a:moveTo>
                  <a:lnTo>
                    <a:pt x="1041400" y="0"/>
                  </a:lnTo>
                  <a:lnTo>
                    <a:pt x="0" y="1803400"/>
                  </a:lnTo>
                  <a:lnTo>
                    <a:pt x="1041400" y="3606800"/>
                  </a:lnTo>
                  <a:lnTo>
                    <a:pt x="6224367" y="3606800"/>
                  </a:lnTo>
                  <a:lnTo>
                    <a:pt x="5182967" y="1803400"/>
                  </a:lnTo>
                  <a:close/>
                </a:path>
              </a:pathLst>
            </a:custGeom>
            <a:solidFill>
              <a:srgbClr val="C7D0D8"/>
            </a:solidFill>
          </p:spPr>
        </p:sp>
      </p:grpSp>
      <p:grpSp>
        <p:nvGrpSpPr>
          <p:cNvPr id="9" name="Group 9"/>
          <p:cNvGrpSpPr/>
          <p:nvPr/>
        </p:nvGrpSpPr>
        <p:grpSpPr>
          <a:xfrm rot="-10800000">
            <a:off x="3893433" y="2654176"/>
            <a:ext cx="3510069" cy="2033960"/>
            <a:chOff x="0" y="0"/>
            <a:chExt cx="6224367" cy="3606800"/>
          </a:xfrm>
        </p:grpSpPr>
        <p:sp>
          <p:nvSpPr>
            <p:cNvPr id="10" name="Freeform 10"/>
            <p:cNvSpPr/>
            <p:nvPr/>
          </p:nvSpPr>
          <p:spPr>
            <a:xfrm>
              <a:off x="0" y="0"/>
              <a:ext cx="6224367" cy="3606800"/>
            </a:xfrm>
            <a:custGeom>
              <a:avLst/>
              <a:gdLst/>
              <a:ahLst/>
              <a:cxnLst/>
              <a:rect l="l" t="t" r="r" b="b"/>
              <a:pathLst>
                <a:path w="6224367" h="3606800">
                  <a:moveTo>
                    <a:pt x="6224367" y="0"/>
                  </a:moveTo>
                  <a:lnTo>
                    <a:pt x="1041400" y="0"/>
                  </a:lnTo>
                  <a:lnTo>
                    <a:pt x="0" y="1803400"/>
                  </a:lnTo>
                  <a:lnTo>
                    <a:pt x="1041400" y="3606800"/>
                  </a:lnTo>
                  <a:lnTo>
                    <a:pt x="6224367" y="3606800"/>
                  </a:lnTo>
                  <a:lnTo>
                    <a:pt x="5182967" y="1803400"/>
                  </a:lnTo>
                  <a:close/>
                </a:path>
              </a:pathLst>
            </a:custGeom>
            <a:solidFill>
              <a:srgbClr val="C7D0D8"/>
            </a:solidFill>
          </p:spPr>
        </p:sp>
      </p:grpSp>
      <p:grpSp>
        <p:nvGrpSpPr>
          <p:cNvPr id="11" name="Group 11"/>
          <p:cNvGrpSpPr/>
          <p:nvPr/>
        </p:nvGrpSpPr>
        <p:grpSpPr>
          <a:xfrm rot="-10800000">
            <a:off x="7403502" y="2654176"/>
            <a:ext cx="3510069" cy="2033960"/>
            <a:chOff x="0" y="0"/>
            <a:chExt cx="6224367" cy="3606800"/>
          </a:xfrm>
        </p:grpSpPr>
        <p:sp>
          <p:nvSpPr>
            <p:cNvPr id="12" name="Freeform 12"/>
            <p:cNvSpPr/>
            <p:nvPr/>
          </p:nvSpPr>
          <p:spPr>
            <a:xfrm>
              <a:off x="0" y="0"/>
              <a:ext cx="6224367" cy="3606800"/>
            </a:xfrm>
            <a:custGeom>
              <a:avLst/>
              <a:gdLst/>
              <a:ahLst/>
              <a:cxnLst/>
              <a:rect l="l" t="t" r="r" b="b"/>
              <a:pathLst>
                <a:path w="6224367" h="3606800">
                  <a:moveTo>
                    <a:pt x="6224367" y="0"/>
                  </a:moveTo>
                  <a:lnTo>
                    <a:pt x="1041400" y="0"/>
                  </a:lnTo>
                  <a:lnTo>
                    <a:pt x="0" y="1803400"/>
                  </a:lnTo>
                  <a:lnTo>
                    <a:pt x="1041400" y="3606800"/>
                  </a:lnTo>
                  <a:lnTo>
                    <a:pt x="6224367" y="3606800"/>
                  </a:lnTo>
                  <a:lnTo>
                    <a:pt x="5182967" y="1803400"/>
                  </a:lnTo>
                  <a:close/>
                </a:path>
              </a:pathLst>
            </a:custGeom>
            <a:solidFill>
              <a:srgbClr val="C7D0D8"/>
            </a:solidFill>
          </p:spPr>
        </p:sp>
      </p:grpSp>
      <p:grpSp>
        <p:nvGrpSpPr>
          <p:cNvPr id="13" name="Group 13"/>
          <p:cNvGrpSpPr/>
          <p:nvPr/>
        </p:nvGrpSpPr>
        <p:grpSpPr>
          <a:xfrm rot="-10800000">
            <a:off x="10884498" y="2654176"/>
            <a:ext cx="3510069" cy="2033960"/>
            <a:chOff x="0" y="0"/>
            <a:chExt cx="6224367" cy="3606800"/>
          </a:xfrm>
        </p:grpSpPr>
        <p:sp>
          <p:nvSpPr>
            <p:cNvPr id="14" name="Freeform 14"/>
            <p:cNvSpPr/>
            <p:nvPr/>
          </p:nvSpPr>
          <p:spPr>
            <a:xfrm>
              <a:off x="0" y="0"/>
              <a:ext cx="6224367" cy="3606800"/>
            </a:xfrm>
            <a:custGeom>
              <a:avLst/>
              <a:gdLst/>
              <a:ahLst/>
              <a:cxnLst/>
              <a:rect l="l" t="t" r="r" b="b"/>
              <a:pathLst>
                <a:path w="6224367" h="3606800">
                  <a:moveTo>
                    <a:pt x="6224367" y="0"/>
                  </a:moveTo>
                  <a:lnTo>
                    <a:pt x="1041400" y="0"/>
                  </a:lnTo>
                  <a:lnTo>
                    <a:pt x="0" y="1803400"/>
                  </a:lnTo>
                  <a:lnTo>
                    <a:pt x="1041400" y="3606800"/>
                  </a:lnTo>
                  <a:lnTo>
                    <a:pt x="6224367" y="3606800"/>
                  </a:lnTo>
                  <a:lnTo>
                    <a:pt x="5182967" y="1803400"/>
                  </a:lnTo>
                  <a:close/>
                </a:path>
              </a:pathLst>
            </a:custGeom>
            <a:solidFill>
              <a:srgbClr val="C7D0D8"/>
            </a:solidFill>
          </p:spPr>
        </p:sp>
      </p:grpSp>
      <p:grpSp>
        <p:nvGrpSpPr>
          <p:cNvPr id="15" name="Group 15"/>
          <p:cNvGrpSpPr/>
          <p:nvPr/>
        </p:nvGrpSpPr>
        <p:grpSpPr>
          <a:xfrm rot="-10800000">
            <a:off x="14394567" y="2654176"/>
            <a:ext cx="3510069" cy="2033960"/>
            <a:chOff x="0" y="0"/>
            <a:chExt cx="6224367" cy="3606800"/>
          </a:xfrm>
        </p:grpSpPr>
        <p:sp>
          <p:nvSpPr>
            <p:cNvPr id="16" name="Freeform 16"/>
            <p:cNvSpPr/>
            <p:nvPr/>
          </p:nvSpPr>
          <p:spPr>
            <a:xfrm>
              <a:off x="0" y="0"/>
              <a:ext cx="6224367" cy="3606800"/>
            </a:xfrm>
            <a:custGeom>
              <a:avLst/>
              <a:gdLst/>
              <a:ahLst/>
              <a:cxnLst/>
              <a:rect l="l" t="t" r="r" b="b"/>
              <a:pathLst>
                <a:path w="6224367" h="3606800">
                  <a:moveTo>
                    <a:pt x="6224367" y="0"/>
                  </a:moveTo>
                  <a:lnTo>
                    <a:pt x="1041400" y="0"/>
                  </a:lnTo>
                  <a:lnTo>
                    <a:pt x="0" y="1803400"/>
                  </a:lnTo>
                  <a:lnTo>
                    <a:pt x="1041400" y="3606800"/>
                  </a:lnTo>
                  <a:lnTo>
                    <a:pt x="6224367" y="3606800"/>
                  </a:lnTo>
                  <a:lnTo>
                    <a:pt x="5182967" y="1803400"/>
                  </a:lnTo>
                  <a:close/>
                </a:path>
              </a:pathLst>
            </a:custGeom>
            <a:solidFill>
              <a:srgbClr val="C7D0D8"/>
            </a:solidFill>
          </p:spPr>
        </p:sp>
      </p:grpSp>
      <p:pic>
        <p:nvPicPr>
          <p:cNvPr id="17" name="Picture 17"/>
          <p:cNvPicPr>
            <a:picLocks noChangeAspect="1"/>
          </p:cNvPicPr>
          <p:nvPr/>
        </p:nvPicPr>
        <p:blipFill>
          <a:blip r:embed="rId6"/>
          <a:srcRect/>
          <a:stretch>
            <a:fillRect/>
          </a:stretch>
        </p:blipFill>
        <p:spPr>
          <a:xfrm>
            <a:off x="612371" y="6415155"/>
            <a:ext cx="3052054" cy="881281"/>
          </a:xfrm>
          <a:prstGeom prst="rect">
            <a:avLst/>
          </a:prstGeom>
        </p:spPr>
      </p:pic>
      <p:pic>
        <p:nvPicPr>
          <p:cNvPr id="18" name="Picture 18"/>
          <p:cNvPicPr>
            <a:picLocks noChangeAspect="1"/>
          </p:cNvPicPr>
          <p:nvPr/>
        </p:nvPicPr>
        <p:blipFill>
          <a:blip r:embed="rId7"/>
          <a:srcRect/>
          <a:stretch>
            <a:fillRect/>
          </a:stretch>
        </p:blipFill>
        <p:spPr>
          <a:xfrm>
            <a:off x="7717565" y="4997848"/>
            <a:ext cx="2359120" cy="1465138"/>
          </a:xfrm>
          <a:prstGeom prst="rect">
            <a:avLst/>
          </a:prstGeom>
        </p:spPr>
      </p:pic>
      <p:pic>
        <p:nvPicPr>
          <p:cNvPr id="19" name="Picture 19"/>
          <p:cNvPicPr>
            <a:picLocks noChangeAspect="1"/>
          </p:cNvPicPr>
          <p:nvPr/>
        </p:nvPicPr>
        <p:blipFill>
          <a:blip r:embed="rId8"/>
          <a:srcRect l="13132" t="7020" r="15868" b="4162"/>
          <a:stretch>
            <a:fillRect/>
          </a:stretch>
        </p:blipFill>
        <p:spPr>
          <a:xfrm>
            <a:off x="4238149" y="4784263"/>
            <a:ext cx="3124439" cy="1892306"/>
          </a:xfrm>
          <a:prstGeom prst="rect">
            <a:avLst/>
          </a:prstGeom>
        </p:spPr>
      </p:pic>
      <p:pic>
        <p:nvPicPr>
          <p:cNvPr id="20" name="Picture 20"/>
          <p:cNvPicPr>
            <a:picLocks noChangeAspect="1"/>
          </p:cNvPicPr>
          <p:nvPr/>
        </p:nvPicPr>
        <p:blipFill>
          <a:blip r:embed="rId9"/>
          <a:srcRect/>
          <a:stretch>
            <a:fillRect/>
          </a:stretch>
        </p:blipFill>
        <p:spPr>
          <a:xfrm>
            <a:off x="15412078" y="4836417"/>
            <a:ext cx="1158147" cy="1488781"/>
          </a:xfrm>
          <a:prstGeom prst="rect">
            <a:avLst/>
          </a:prstGeom>
        </p:spPr>
      </p:pic>
      <p:pic>
        <p:nvPicPr>
          <p:cNvPr id="21" name="Picture 21"/>
          <p:cNvPicPr>
            <a:picLocks noChangeAspect="1"/>
          </p:cNvPicPr>
          <p:nvPr/>
        </p:nvPicPr>
        <p:blipFill>
          <a:blip r:embed="rId10"/>
          <a:srcRect/>
          <a:stretch>
            <a:fillRect/>
          </a:stretch>
        </p:blipFill>
        <p:spPr>
          <a:xfrm>
            <a:off x="14435086" y="6726317"/>
            <a:ext cx="3429032" cy="713117"/>
          </a:xfrm>
          <a:prstGeom prst="rect">
            <a:avLst/>
          </a:prstGeom>
        </p:spPr>
      </p:pic>
      <p:sp>
        <p:nvSpPr>
          <p:cNvPr id="22" name="TextBox 22"/>
          <p:cNvSpPr txBox="1"/>
          <p:nvPr/>
        </p:nvSpPr>
        <p:spPr>
          <a:xfrm>
            <a:off x="1028700" y="1499209"/>
            <a:ext cx="10206953"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WORKFLOW</a:t>
            </a:r>
          </a:p>
        </p:txBody>
      </p:sp>
      <p:sp>
        <p:nvSpPr>
          <p:cNvPr id="23" name="TextBox 23"/>
          <p:cNvSpPr txBox="1"/>
          <p:nvPr/>
        </p:nvSpPr>
        <p:spPr>
          <a:xfrm>
            <a:off x="383364" y="7887655"/>
            <a:ext cx="3510069" cy="1651939"/>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a:rPr>
              <a:t>Presentations are tools that can be used as lectures, speeches, reports, and more.</a:t>
            </a:r>
          </a:p>
        </p:txBody>
      </p:sp>
      <p:sp>
        <p:nvSpPr>
          <p:cNvPr id="24" name="TextBox 24"/>
          <p:cNvSpPr txBox="1"/>
          <p:nvPr/>
        </p:nvSpPr>
        <p:spPr>
          <a:xfrm>
            <a:off x="12487632" y="8306355"/>
            <a:ext cx="4771668" cy="1233239"/>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a:rPr>
              <a:t>Presentations are tools that can be used as lectures, speeches, reports, and more.</a:t>
            </a:r>
          </a:p>
        </p:txBody>
      </p:sp>
      <p:sp>
        <p:nvSpPr>
          <p:cNvPr id="25" name="TextBox 25"/>
          <p:cNvSpPr txBox="1"/>
          <p:nvPr/>
        </p:nvSpPr>
        <p:spPr>
          <a:xfrm>
            <a:off x="6758166" y="8306355"/>
            <a:ext cx="4771668" cy="1233239"/>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a:rPr>
              <a:t>Presentations are tools that can be used as lectures, speeches, reports, and more. </a:t>
            </a:r>
          </a:p>
        </p:txBody>
      </p:sp>
      <p:sp>
        <p:nvSpPr>
          <p:cNvPr id="26" name="TextBox 26"/>
          <p:cNvSpPr txBox="1"/>
          <p:nvPr/>
        </p:nvSpPr>
        <p:spPr>
          <a:xfrm>
            <a:off x="1224743" y="3473989"/>
            <a:ext cx="1827312"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Heebo Regular Bold"/>
              </a:rPr>
              <a:t>Data Wrangling</a:t>
            </a:r>
          </a:p>
        </p:txBody>
      </p:sp>
      <p:sp>
        <p:nvSpPr>
          <p:cNvPr id="27" name="TextBox 27"/>
          <p:cNvSpPr txBox="1"/>
          <p:nvPr/>
        </p:nvSpPr>
        <p:spPr>
          <a:xfrm>
            <a:off x="4582061" y="3288252"/>
            <a:ext cx="2436614" cy="727710"/>
          </a:xfrm>
          <a:prstGeom prst="rect">
            <a:avLst/>
          </a:prstGeom>
        </p:spPr>
        <p:txBody>
          <a:bodyPr lIns="0" tIns="0" rIns="0" bIns="0" rtlCol="0" anchor="t">
            <a:spAutoFit/>
          </a:bodyPr>
          <a:lstStyle/>
          <a:p>
            <a:pPr algn="ctr">
              <a:lnSpc>
                <a:spcPts val="2940"/>
              </a:lnSpc>
            </a:pPr>
            <a:r>
              <a:rPr lang="en-US" sz="2100">
                <a:solidFill>
                  <a:srgbClr val="000000"/>
                </a:solidFill>
                <a:latin typeface="Heebo Regular Bold"/>
              </a:rPr>
              <a:t>Data Cleaning &amp; </a:t>
            </a:r>
          </a:p>
          <a:p>
            <a:pPr algn="ctr">
              <a:lnSpc>
                <a:spcPts val="2940"/>
              </a:lnSpc>
              <a:spcBef>
                <a:spcPct val="0"/>
              </a:spcBef>
            </a:pPr>
            <a:r>
              <a:rPr lang="en-US" sz="2100">
                <a:solidFill>
                  <a:srgbClr val="000000"/>
                </a:solidFill>
                <a:latin typeface="Heebo Regular Bold"/>
              </a:rPr>
              <a:t>Text Pre-Processing</a:t>
            </a:r>
          </a:p>
        </p:txBody>
      </p:sp>
      <p:sp>
        <p:nvSpPr>
          <p:cNvPr id="28" name="TextBox 28"/>
          <p:cNvSpPr txBox="1"/>
          <p:nvPr/>
        </p:nvSpPr>
        <p:spPr>
          <a:xfrm>
            <a:off x="8011071" y="3288252"/>
            <a:ext cx="2294930" cy="727710"/>
          </a:xfrm>
          <a:prstGeom prst="rect">
            <a:avLst/>
          </a:prstGeom>
        </p:spPr>
        <p:txBody>
          <a:bodyPr lIns="0" tIns="0" rIns="0" bIns="0" rtlCol="0" anchor="t">
            <a:spAutoFit/>
          </a:bodyPr>
          <a:lstStyle/>
          <a:p>
            <a:pPr algn="ctr">
              <a:lnSpc>
                <a:spcPts val="2940"/>
              </a:lnSpc>
            </a:pPr>
            <a:r>
              <a:rPr lang="en-US" sz="2100">
                <a:solidFill>
                  <a:srgbClr val="000000"/>
                </a:solidFill>
                <a:latin typeface="Heebo Regular Bold"/>
              </a:rPr>
              <a:t>Natural Language</a:t>
            </a:r>
          </a:p>
          <a:p>
            <a:pPr algn="ctr">
              <a:lnSpc>
                <a:spcPts val="2940"/>
              </a:lnSpc>
              <a:spcBef>
                <a:spcPct val="0"/>
              </a:spcBef>
            </a:pPr>
            <a:r>
              <a:rPr lang="en-US" sz="2100">
                <a:solidFill>
                  <a:srgbClr val="000000"/>
                </a:solidFill>
                <a:latin typeface="Heebo Regular Bold"/>
              </a:rPr>
              <a:t>Processing Models</a:t>
            </a:r>
          </a:p>
        </p:txBody>
      </p:sp>
      <p:sp>
        <p:nvSpPr>
          <p:cNvPr id="29" name="TextBox 29"/>
          <p:cNvSpPr txBox="1"/>
          <p:nvPr/>
        </p:nvSpPr>
        <p:spPr>
          <a:xfrm>
            <a:off x="11764345" y="3473989"/>
            <a:ext cx="2187476"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Heebo Regular Bold"/>
              </a:rPr>
              <a:t>Network Modeling</a:t>
            </a:r>
          </a:p>
        </p:txBody>
      </p:sp>
      <p:sp>
        <p:nvSpPr>
          <p:cNvPr id="30" name="TextBox 30"/>
          <p:cNvSpPr txBox="1"/>
          <p:nvPr/>
        </p:nvSpPr>
        <p:spPr>
          <a:xfrm>
            <a:off x="15276038" y="3288252"/>
            <a:ext cx="2263265" cy="727710"/>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Heebo Regular Bold"/>
              </a:rPr>
              <a:t>Flask App Development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381338" y="6350261"/>
            <a:ext cx="3877962" cy="2908039"/>
          </a:xfrm>
          <a:prstGeom prst="rect">
            <a:avLst/>
          </a:prstGeom>
        </p:spPr>
        <p:txBody>
          <a:bodyPr lIns="0" tIns="0" rIns="0" bIns="0" rtlCol="0" anchor="t">
            <a:spAutoFit/>
          </a:bodyPr>
          <a:lstStyle/>
          <a:p>
            <a:pPr>
              <a:lnSpc>
                <a:spcPts val="3360"/>
              </a:lnSpc>
              <a:spcBef>
                <a:spcPct val="0"/>
              </a:spcBef>
            </a:pPr>
            <a:r>
              <a:rPr lang="en-US" sz="2400">
                <a:solidFill>
                  <a:srgbClr val="FF5757"/>
                </a:solidFill>
                <a:latin typeface="Heebo Regular"/>
              </a:rPr>
              <a:t>Presentations are tools that can be used as lectures, speeches, reports, and more. It serves a variety of purposes, making presentations powerful tools for teaching.</a:t>
            </a:r>
          </a:p>
        </p:txBody>
      </p:sp>
      <p:pic>
        <p:nvPicPr>
          <p:cNvPr id="3" name="Picture 3"/>
          <p:cNvPicPr>
            <a:picLocks noChangeAspect="1"/>
          </p:cNvPicPr>
          <p:nvPr/>
        </p:nvPicPr>
        <p:blipFill>
          <a:blip r:embed="rId2"/>
          <a:srcRect l="3804" r="3804" b="3651"/>
          <a:stretch>
            <a:fillRect/>
          </a:stretch>
        </p:blipFill>
        <p:spPr>
          <a:xfrm>
            <a:off x="5681664" y="0"/>
            <a:ext cx="6658462" cy="9258300"/>
          </a:xfrm>
          <a:prstGeom prst="rect">
            <a:avLst/>
          </a:prstGeom>
        </p:spPr>
      </p:pic>
      <p:sp>
        <p:nvSpPr>
          <p:cNvPr id="4" name="TextBox 4"/>
          <p:cNvSpPr txBox="1"/>
          <p:nvPr/>
        </p:nvSpPr>
        <p:spPr>
          <a:xfrm>
            <a:off x="1028700" y="1404134"/>
            <a:ext cx="4189666" cy="1796301"/>
          </a:xfrm>
          <a:prstGeom prst="rect">
            <a:avLst/>
          </a:prstGeom>
        </p:spPr>
        <p:txBody>
          <a:bodyPr lIns="0" tIns="0" rIns="0" bIns="0" rtlCol="0" anchor="t">
            <a:spAutoFit/>
          </a:bodyPr>
          <a:lstStyle/>
          <a:p>
            <a:pPr>
              <a:lnSpc>
                <a:spcPts val="7039"/>
              </a:lnSpc>
            </a:pPr>
            <a:r>
              <a:rPr lang="en-US" sz="6399">
                <a:solidFill>
                  <a:srgbClr val="38B6FF"/>
                </a:solidFill>
                <a:latin typeface="Heebo Bold"/>
              </a:rPr>
              <a:t>TOPIC MODELING</a:t>
            </a:r>
          </a:p>
        </p:txBody>
      </p:sp>
      <p:sp>
        <p:nvSpPr>
          <p:cNvPr id="5" name="AutoShape 5"/>
          <p:cNvSpPr/>
          <p:nvPr/>
        </p:nvSpPr>
        <p:spPr>
          <a:xfrm rot="-10800000">
            <a:off x="1028700" y="1028700"/>
            <a:ext cx="17703269" cy="9525"/>
          </a:xfrm>
          <a:prstGeom prst="rect">
            <a:avLst/>
          </a:prstGeom>
          <a:solidFill>
            <a:srgbClr val="455241"/>
          </a:solidFill>
        </p:spPr>
      </p:sp>
      <p:sp>
        <p:nvSpPr>
          <p:cNvPr id="6" name="TextBox 6"/>
          <p:cNvSpPr txBox="1"/>
          <p:nvPr/>
        </p:nvSpPr>
        <p:spPr>
          <a:xfrm>
            <a:off x="13381338" y="2774116"/>
            <a:ext cx="3877962" cy="814540"/>
          </a:xfrm>
          <a:prstGeom prst="rect">
            <a:avLst/>
          </a:prstGeom>
        </p:spPr>
        <p:txBody>
          <a:bodyPr lIns="0" tIns="0" rIns="0" bIns="0" rtlCol="0" anchor="t">
            <a:spAutoFit/>
          </a:bodyPr>
          <a:lstStyle/>
          <a:p>
            <a:pPr>
              <a:lnSpc>
                <a:spcPts val="3359"/>
              </a:lnSpc>
            </a:pPr>
            <a:r>
              <a:rPr lang="en-US" sz="2400">
                <a:solidFill>
                  <a:srgbClr val="FF5757"/>
                </a:solidFill>
                <a:latin typeface="Heebo Regular"/>
              </a:rPr>
              <a:t>&lt;--------------</a:t>
            </a:r>
          </a:p>
          <a:p>
            <a:pPr>
              <a:lnSpc>
                <a:spcPts val="3360"/>
              </a:lnSpc>
              <a:spcBef>
                <a:spcPct val="0"/>
              </a:spcBef>
            </a:pPr>
            <a:r>
              <a:rPr lang="en-US" sz="2399">
                <a:solidFill>
                  <a:srgbClr val="FF5757"/>
                </a:solidFill>
                <a:latin typeface="Heebo Regular"/>
              </a:rPr>
              <a:t>(</a:t>
            </a:r>
            <a:r>
              <a:rPr lang="en-US" sz="2400">
                <a:solidFill>
                  <a:srgbClr val="FF5757"/>
                </a:solidFill>
                <a:latin typeface="Heebo Regular"/>
              </a:rPr>
              <a:t>UMAP projection of topics)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3552908" y="3364057"/>
            <a:ext cx="11182184" cy="3558885"/>
            <a:chOff x="0" y="0"/>
            <a:chExt cx="14909579" cy="4745180"/>
          </a:xfrm>
        </p:grpSpPr>
        <p:sp>
          <p:nvSpPr>
            <p:cNvPr id="3" name="TextBox 3"/>
            <p:cNvSpPr txBox="1"/>
            <p:nvPr/>
          </p:nvSpPr>
          <p:spPr>
            <a:xfrm>
              <a:off x="0" y="1264736"/>
              <a:ext cx="14909579" cy="1232671"/>
            </a:xfrm>
            <a:prstGeom prst="rect">
              <a:avLst/>
            </a:prstGeom>
          </p:spPr>
          <p:txBody>
            <a:bodyPr lIns="0" tIns="0" rIns="0" bIns="0" rtlCol="0" anchor="t">
              <a:spAutoFit/>
            </a:bodyPr>
            <a:lstStyle/>
            <a:p>
              <a:pPr algn="ctr">
                <a:lnSpc>
                  <a:spcPts val="7040"/>
                </a:lnSpc>
              </a:pPr>
              <a:r>
                <a:rPr lang="en-US" sz="6400">
                  <a:solidFill>
                    <a:srgbClr val="38B6FF"/>
                  </a:solidFill>
                  <a:latin typeface="Heebo Bold"/>
                </a:rPr>
                <a:t>FIND YOUR TRIBE.</a:t>
              </a:r>
            </a:p>
          </p:txBody>
        </p:sp>
        <p:sp>
          <p:nvSpPr>
            <p:cNvPr id="4" name="TextBox 4"/>
            <p:cNvSpPr txBox="1"/>
            <p:nvPr/>
          </p:nvSpPr>
          <p:spPr>
            <a:xfrm>
              <a:off x="0" y="3022508"/>
              <a:ext cx="14909579" cy="515086"/>
            </a:xfrm>
            <a:prstGeom prst="rect">
              <a:avLst/>
            </a:prstGeom>
          </p:spPr>
          <p:txBody>
            <a:bodyPr lIns="0" tIns="0" rIns="0" bIns="0" rtlCol="0" anchor="t">
              <a:spAutoFit/>
            </a:bodyPr>
            <a:lstStyle/>
            <a:p>
              <a:pPr algn="ctr">
                <a:lnSpc>
                  <a:spcPts val="3360"/>
                </a:lnSpc>
                <a:spcBef>
                  <a:spcPct val="0"/>
                </a:spcBef>
              </a:pPr>
              <a:r>
                <a:rPr lang="en-US" sz="2400">
                  <a:solidFill>
                    <a:srgbClr val="FF5757"/>
                  </a:solidFill>
                  <a:latin typeface="Heebo Regular"/>
                </a:rPr>
                <a:t>Link to dashboard/app here.</a:t>
              </a:r>
            </a:p>
          </p:txBody>
        </p:sp>
        <p:sp>
          <p:nvSpPr>
            <p:cNvPr id="5" name="AutoShape 5"/>
            <p:cNvSpPr/>
            <p:nvPr/>
          </p:nvSpPr>
          <p:spPr>
            <a:xfrm rot="-10800000">
              <a:off x="0" y="0"/>
              <a:ext cx="14909579" cy="12700"/>
            </a:xfrm>
            <a:prstGeom prst="rect">
              <a:avLst/>
            </a:prstGeom>
            <a:solidFill>
              <a:srgbClr val="455241"/>
            </a:solidFill>
          </p:spPr>
        </p:sp>
        <p:sp>
          <p:nvSpPr>
            <p:cNvPr id="6" name="AutoShape 6"/>
            <p:cNvSpPr/>
            <p:nvPr/>
          </p:nvSpPr>
          <p:spPr>
            <a:xfrm rot="-10800000">
              <a:off x="0" y="4732480"/>
              <a:ext cx="14909579" cy="12700"/>
            </a:xfrm>
            <a:prstGeom prst="rect">
              <a:avLst/>
            </a:prstGeom>
            <a:solidFill>
              <a:srgbClr val="455241"/>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4908" b="21435"/>
          <a:stretch>
            <a:fillRect/>
          </a:stretch>
        </p:blipFill>
        <p:spPr>
          <a:xfrm>
            <a:off x="0" y="6186299"/>
            <a:ext cx="18288000" cy="4100701"/>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pic>
        <p:nvPicPr>
          <p:cNvPr id="4" name="Picture 4"/>
          <p:cNvPicPr>
            <a:picLocks noChangeAspect="1"/>
          </p:cNvPicPr>
          <p:nvPr/>
        </p:nvPicPr>
        <p:blipFill>
          <a:blip r:embed="rId3"/>
          <a:srcRect t="13206"/>
          <a:stretch>
            <a:fillRect/>
          </a:stretch>
        </p:blipFill>
        <p:spPr>
          <a:xfrm>
            <a:off x="0" y="4653858"/>
            <a:ext cx="18288000" cy="10588509"/>
          </a:xfrm>
          <a:prstGeom prst="rect">
            <a:avLst/>
          </a:prstGeom>
        </p:spPr>
      </p:pic>
      <p:sp>
        <p:nvSpPr>
          <p:cNvPr id="5" name="TextBox 5"/>
          <p:cNvSpPr txBox="1"/>
          <p:nvPr/>
        </p:nvSpPr>
        <p:spPr>
          <a:xfrm>
            <a:off x="1028700" y="1651330"/>
            <a:ext cx="6990548"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KEY TAKEAWAYS &amp; FUTURE WORK</a:t>
            </a:r>
          </a:p>
        </p:txBody>
      </p:sp>
      <p:sp>
        <p:nvSpPr>
          <p:cNvPr id="6" name="TextBox 6"/>
          <p:cNvSpPr txBox="1"/>
          <p:nvPr/>
        </p:nvSpPr>
        <p:spPr>
          <a:xfrm>
            <a:off x="8950837" y="1556080"/>
            <a:ext cx="8308463" cy="2070639"/>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455241"/>
                </a:solidFill>
                <a:latin typeface="Heebo Regular"/>
              </a:rPr>
              <a:t>Key takeaway here</a:t>
            </a:r>
          </a:p>
          <a:p>
            <a:pPr>
              <a:lnSpc>
                <a:spcPts val="3359"/>
              </a:lnSpc>
            </a:pPr>
            <a:endParaRPr lang="en-US" sz="2400">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And right here</a:t>
            </a:r>
          </a:p>
          <a:p>
            <a:pPr>
              <a:lnSpc>
                <a:spcPts val="3359"/>
              </a:lnSpc>
            </a:pPr>
            <a:endParaRPr lang="en-US" sz="2399">
              <a:solidFill>
                <a:srgbClr val="455241"/>
              </a:solidFill>
              <a:latin typeface="Heebo Regular"/>
            </a:endParaRPr>
          </a:p>
          <a:p>
            <a:pPr marL="396240" lvl="1" indent="-198120">
              <a:lnSpc>
                <a:spcPts val="3360"/>
              </a:lnSpc>
              <a:buFont typeface="Arial"/>
              <a:buChar char="•"/>
            </a:pPr>
            <a:r>
              <a:rPr lang="en-US" sz="2399">
                <a:solidFill>
                  <a:srgbClr val="455241"/>
                </a:solidFill>
                <a:latin typeface="Heebo Regular"/>
              </a:rPr>
              <a:t>And right 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675157"/>
            <a:ext cx="18494640" cy="4936686"/>
            <a:chOff x="0" y="0"/>
            <a:chExt cx="24659519" cy="6582248"/>
          </a:xfrm>
        </p:grpSpPr>
        <p:sp>
          <p:nvSpPr>
            <p:cNvPr id="3" name="AutoShape 3"/>
            <p:cNvSpPr/>
            <p:nvPr/>
          </p:nvSpPr>
          <p:spPr>
            <a:xfrm>
              <a:off x="0" y="0"/>
              <a:ext cx="24659519" cy="12813"/>
            </a:xfrm>
            <a:prstGeom prst="rect">
              <a:avLst/>
            </a:prstGeom>
            <a:solidFill>
              <a:srgbClr val="C8E4CB"/>
            </a:solidFill>
          </p:spPr>
        </p:sp>
        <p:sp>
          <p:nvSpPr>
            <p:cNvPr id="4" name="TextBox 4"/>
            <p:cNvSpPr txBox="1"/>
            <p:nvPr/>
          </p:nvSpPr>
          <p:spPr>
            <a:xfrm>
              <a:off x="0" y="703731"/>
              <a:ext cx="19394241" cy="4961314"/>
            </a:xfrm>
            <a:prstGeom prst="rect">
              <a:avLst/>
            </a:prstGeom>
          </p:spPr>
          <p:txBody>
            <a:bodyPr lIns="0" tIns="0" rIns="0" bIns="0" rtlCol="0" anchor="t">
              <a:spAutoFit/>
            </a:bodyPr>
            <a:lstStyle/>
            <a:p>
              <a:pPr>
                <a:lnSpc>
                  <a:spcPts val="9679"/>
                </a:lnSpc>
              </a:pPr>
              <a:r>
                <a:rPr lang="en-US" sz="8800">
                  <a:solidFill>
                    <a:srgbClr val="F8F8F8"/>
                  </a:solidFill>
                  <a:latin typeface="Heebo Bold"/>
                </a:rPr>
                <a:t>Conclusion Slide</a:t>
              </a:r>
            </a:p>
            <a:p>
              <a:pPr>
                <a:lnSpc>
                  <a:spcPts val="9680"/>
                </a:lnSpc>
              </a:pPr>
              <a:r>
                <a:rPr lang="en-US" sz="8799">
                  <a:solidFill>
                    <a:srgbClr val="F8F8F8"/>
                  </a:solidFill>
                  <a:latin typeface="Heebo Bold"/>
                </a:rPr>
                <a:t>Put a quote here, that'd be cool.</a:t>
              </a:r>
            </a:p>
          </p:txBody>
        </p:sp>
        <p:sp>
          <p:nvSpPr>
            <p:cNvPr id="5" name="TextBox 5"/>
            <p:cNvSpPr txBox="1"/>
            <p:nvPr/>
          </p:nvSpPr>
          <p:spPr>
            <a:xfrm>
              <a:off x="0" y="5957795"/>
              <a:ext cx="11077951" cy="62445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Heebo Regular"/>
                </a:rPr>
                <a:t>— Some cool person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619</Words>
  <Application>Microsoft Macintosh PowerPoint</Application>
  <PresentationFormat>Custom</PresentationFormat>
  <Paragraphs>58</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Heebo Regular</vt:lpstr>
      <vt:lpstr>Heebo Regular Bold</vt:lpstr>
      <vt:lpstr>Heebo Bold Bold</vt:lpstr>
      <vt:lpstr>Heebo Black</vt:lpstr>
      <vt:lpstr>Heebo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Passion Project Presentation</dc:title>
  <cp:lastModifiedBy>Alex Brooks</cp:lastModifiedBy>
  <cp:revision>1</cp:revision>
  <dcterms:created xsi:type="dcterms:W3CDTF">2006-08-16T00:00:00Z</dcterms:created>
  <dcterms:modified xsi:type="dcterms:W3CDTF">2020-03-20T22:30:09Z</dcterms:modified>
  <dc:identifier>DAD3C1KjK44</dc:identifier>
</cp:coreProperties>
</file>